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87"/>
  </p:notesMasterIdLst>
  <p:sldIdLst>
    <p:sldId id="257" r:id="rId3"/>
    <p:sldId id="4954" r:id="rId4"/>
    <p:sldId id="5054" r:id="rId5"/>
    <p:sldId id="260" r:id="rId6"/>
    <p:sldId id="302" r:id="rId7"/>
    <p:sldId id="366" r:id="rId8"/>
    <p:sldId id="2076137120" r:id="rId9"/>
    <p:sldId id="2134805723" r:id="rId10"/>
    <p:sldId id="2134805724" r:id="rId11"/>
    <p:sldId id="2134805725" r:id="rId12"/>
    <p:sldId id="2134805737" r:id="rId13"/>
    <p:sldId id="2134805738" r:id="rId14"/>
    <p:sldId id="2134805740" r:id="rId15"/>
    <p:sldId id="2134805731" r:id="rId16"/>
    <p:sldId id="2134805739" r:id="rId17"/>
    <p:sldId id="2134805735" r:id="rId18"/>
    <p:sldId id="2134805734" r:id="rId19"/>
    <p:sldId id="2134805736" r:id="rId20"/>
    <p:sldId id="2134805732" r:id="rId21"/>
    <p:sldId id="2134805733" r:id="rId22"/>
    <p:sldId id="4967" r:id="rId23"/>
    <p:sldId id="4966" r:id="rId24"/>
    <p:sldId id="4975" r:id="rId25"/>
    <p:sldId id="4976" r:id="rId26"/>
    <p:sldId id="5035" r:id="rId27"/>
    <p:sldId id="4969" r:id="rId28"/>
    <p:sldId id="4955" r:id="rId29"/>
    <p:sldId id="4953" r:id="rId30"/>
    <p:sldId id="4956" r:id="rId31"/>
    <p:sldId id="4970" r:id="rId32"/>
    <p:sldId id="4968" r:id="rId33"/>
    <p:sldId id="4960" r:id="rId34"/>
    <p:sldId id="4959" r:id="rId35"/>
    <p:sldId id="5050" r:id="rId36"/>
    <p:sldId id="5049" r:id="rId37"/>
    <p:sldId id="5033" r:id="rId38"/>
    <p:sldId id="5034" r:id="rId39"/>
    <p:sldId id="4961" r:id="rId40"/>
    <p:sldId id="2076137130" r:id="rId41"/>
    <p:sldId id="2076137131" r:id="rId42"/>
    <p:sldId id="5047" r:id="rId43"/>
    <p:sldId id="5048" r:id="rId44"/>
    <p:sldId id="5041" r:id="rId45"/>
    <p:sldId id="4971" r:id="rId46"/>
    <p:sldId id="2076137129" r:id="rId47"/>
    <p:sldId id="2076137128" r:id="rId48"/>
    <p:sldId id="4973" r:id="rId49"/>
    <p:sldId id="4974" r:id="rId50"/>
    <p:sldId id="5042" r:id="rId51"/>
    <p:sldId id="5044" r:id="rId52"/>
    <p:sldId id="369" r:id="rId53"/>
    <p:sldId id="5043" r:id="rId54"/>
    <p:sldId id="370" r:id="rId55"/>
    <p:sldId id="4965" r:id="rId56"/>
    <p:sldId id="2076137132" r:id="rId57"/>
    <p:sldId id="2076137133" r:id="rId58"/>
    <p:sldId id="5053" r:id="rId59"/>
    <p:sldId id="5020" r:id="rId60"/>
    <p:sldId id="5051" r:id="rId61"/>
    <p:sldId id="5052" r:id="rId62"/>
    <p:sldId id="4950" r:id="rId63"/>
    <p:sldId id="4926" r:id="rId64"/>
    <p:sldId id="4928" r:id="rId65"/>
    <p:sldId id="4929" r:id="rId66"/>
    <p:sldId id="4930" r:id="rId67"/>
    <p:sldId id="4931" r:id="rId68"/>
    <p:sldId id="4932" r:id="rId69"/>
    <p:sldId id="4933" r:id="rId70"/>
    <p:sldId id="4991" r:id="rId71"/>
    <p:sldId id="5027" r:id="rId72"/>
    <p:sldId id="4992" r:id="rId73"/>
    <p:sldId id="4993" r:id="rId74"/>
    <p:sldId id="4994" r:id="rId75"/>
    <p:sldId id="4995" r:id="rId76"/>
    <p:sldId id="4996" r:id="rId77"/>
    <p:sldId id="4997" r:id="rId78"/>
    <p:sldId id="4998" r:id="rId79"/>
    <p:sldId id="2076137034" r:id="rId80"/>
    <p:sldId id="2076137035" r:id="rId81"/>
    <p:sldId id="2076137020" r:id="rId82"/>
    <p:sldId id="2076137025" r:id="rId83"/>
    <p:sldId id="2076137031" r:id="rId84"/>
    <p:sldId id="2076137037" r:id="rId85"/>
    <p:sldId id="4999" r:id="rId8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4954"/>
            <p14:sldId id="5054"/>
            <p14:sldId id="260"/>
            <p14:sldId id="302"/>
            <p14:sldId id="366"/>
            <p14:sldId id="2076137120"/>
            <p14:sldId id="2134805723"/>
            <p14:sldId id="2134805724"/>
            <p14:sldId id="2134805725"/>
            <p14:sldId id="2134805737"/>
            <p14:sldId id="2134805738"/>
            <p14:sldId id="2134805740"/>
            <p14:sldId id="2134805731"/>
            <p14:sldId id="2134805739"/>
          </p14:sldIdLst>
        </p14:section>
        <p14:section name="Infrastructure" id="{333E3495-BCA8-4ADC-93E6-F345810A73AC}">
          <p14:sldIdLst>
            <p14:sldId id="2134805735"/>
            <p14:sldId id="2134805734"/>
            <p14:sldId id="2134805736"/>
            <p14:sldId id="2134805732"/>
            <p14:sldId id="2134805733"/>
            <p14:sldId id="4967"/>
            <p14:sldId id="4966"/>
            <p14:sldId id="4975"/>
            <p14:sldId id="4976"/>
            <p14:sldId id="5035"/>
            <p14:sldId id="4969"/>
            <p14:sldId id="4955"/>
            <p14:sldId id="4953"/>
            <p14:sldId id="4956"/>
            <p14:sldId id="4970"/>
            <p14:sldId id="4968"/>
            <p14:sldId id="4960"/>
            <p14:sldId id="4959"/>
            <p14:sldId id="5050"/>
            <p14:sldId id="5049"/>
          </p14:sldIdLst>
        </p14:section>
        <p14:section name="Disaster Recovery" id="{8EF79E7D-31A0-4214-9268-482F51EC69E4}">
          <p14:sldIdLst>
            <p14:sldId id="5033"/>
            <p14:sldId id="5034"/>
            <p14:sldId id="4961"/>
            <p14:sldId id="2076137130"/>
          </p14:sldIdLst>
        </p14:section>
        <p14:section name="Monitoring" id="{03B00397-A847-44C0-9BE5-BC570F817FDF}">
          <p14:sldIdLst>
            <p14:sldId id="2076137131"/>
            <p14:sldId id="5047"/>
            <p14:sldId id="5048"/>
          </p14:sldIdLst>
        </p14:section>
        <p14:section name="Identity and Security" id="{E8722314-F43C-4106-8E66-17BC96AF395F}">
          <p14:sldIdLst>
            <p14:sldId id="5041"/>
            <p14:sldId id="4971"/>
            <p14:sldId id="2076137129"/>
            <p14:sldId id="2076137128"/>
            <p14:sldId id="4973"/>
            <p14:sldId id="4974"/>
            <p14:sldId id="5042"/>
          </p14:sldIdLst>
        </p14:section>
        <p14:section name="Data Storage" id="{6BEEEDB4-342E-4EEA-9DF3-59C92A561066}">
          <p14:sldIdLst>
            <p14:sldId id="5044"/>
            <p14:sldId id="369"/>
            <p14:sldId id="5043"/>
            <p14:sldId id="370"/>
            <p14:sldId id="4965"/>
            <p14:sldId id="2076137132"/>
            <p14:sldId id="2076137133"/>
            <p14:sldId id="5053"/>
            <p14:sldId id="5020"/>
            <p14:sldId id="5051"/>
            <p14:sldId id="5052"/>
          </p14:sldIdLst>
        </p14:section>
        <p14:section name="Exam Prep" id="{DC6E271A-6F19-4C08-BC8F-D9AC4521F3E2}">
          <p14:sldIdLst>
            <p14:sldId id="4950"/>
            <p14:sldId id="4926"/>
            <p14:sldId id="4928"/>
            <p14:sldId id="4929"/>
            <p14:sldId id="4930"/>
            <p14:sldId id="4931"/>
            <p14:sldId id="4932"/>
            <p14:sldId id="4933"/>
            <p14:sldId id="4991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  <p14:sldId id="2076137034"/>
            <p14:sldId id="2076137035"/>
            <p14:sldId id="2076137020"/>
            <p14:sldId id="2076137025"/>
            <p14:sldId id="2076137031"/>
            <p14:sldId id="2076137037"/>
            <p14:sldId id="49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51" autoAdjust="0"/>
    <p:restoredTop sz="95256" autoAdjust="0"/>
  </p:normalViewPr>
  <p:slideViewPr>
    <p:cSldViewPr snapToGrid="0" snapToObjects="1">
      <p:cViewPr varScale="1">
        <p:scale>
          <a:sx n="147" d="100"/>
          <a:sy n="147" d="100"/>
        </p:scale>
        <p:origin x="792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arner" userId="1d9b2d89684621c1" providerId="LiveId" clId="{BC28A5F0-9F94-4153-BEA5-6CBFBCA609DD}"/>
    <pc:docChg chg="modSld">
      <pc:chgData name="Tim Warner" userId="1d9b2d89684621c1" providerId="LiveId" clId="{BC28A5F0-9F94-4153-BEA5-6CBFBCA609DD}" dt="2021-09-24T17:35:46.111" v="203" actId="20577"/>
      <pc:docMkLst>
        <pc:docMk/>
      </pc:docMkLst>
      <pc:sldChg chg="modSp modAnim">
        <pc:chgData name="Tim Warner" userId="1d9b2d89684621c1" providerId="LiveId" clId="{BC28A5F0-9F94-4153-BEA5-6CBFBCA609DD}" dt="2021-09-24T17:35:46.111" v="203" actId="20577"/>
        <pc:sldMkLst>
          <pc:docMk/>
          <pc:sldMk cId="146140643" sldId="260"/>
        </pc:sldMkLst>
        <pc:spChg chg="mod">
          <ac:chgData name="Tim Warner" userId="1d9b2d89684621c1" providerId="LiveId" clId="{BC28A5F0-9F94-4153-BEA5-6CBFBCA609DD}" dt="2021-09-24T17:35:46.111" v="203" actId="20577"/>
          <ac:spMkLst>
            <pc:docMk/>
            <pc:sldMk cId="146140643" sldId="260"/>
            <ac:spMk id="3" creationId="{510B1FA3-9927-F74A-8D15-783CB3AE14C0}"/>
          </ac:spMkLst>
        </pc:spChg>
      </pc:sldChg>
      <pc:sldChg chg="modSp modAnim">
        <pc:chgData name="Tim Warner" userId="1d9b2d89684621c1" providerId="LiveId" clId="{BC28A5F0-9F94-4153-BEA5-6CBFBCA609DD}" dt="2021-09-24T17:35:07.453" v="111" actId="20577"/>
        <pc:sldMkLst>
          <pc:docMk/>
          <pc:sldMk cId="1257478528" sldId="5054"/>
        </pc:sldMkLst>
        <pc:spChg chg="mod">
          <ac:chgData name="Tim Warner" userId="1d9b2d89684621c1" providerId="LiveId" clId="{BC28A5F0-9F94-4153-BEA5-6CBFBCA609DD}" dt="2021-09-24T17:35:07.453" v="111" actId="20577"/>
          <ac:spMkLst>
            <pc:docMk/>
            <pc:sldMk cId="1257478528" sldId="5054"/>
            <ac:spMk id="3" creationId="{510B1FA3-9927-F74A-8D15-783CB3AE14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Wed, 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1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780" y="428151"/>
            <a:ext cx="7854454" cy="2106045"/>
          </a:xfrm>
        </p:spPr>
        <p:txBody>
          <a:bodyPr anchor="b"/>
          <a:lstStyle>
            <a:lvl1pPr algn="r">
              <a:defRPr sz="3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2704673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28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355600"/>
            <a:ext cx="7527395" cy="2336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825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89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34766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476625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57837" y="1369402"/>
            <a:ext cx="2360950" cy="5026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222805" indent="0" algn="ctr">
              <a:buNone/>
              <a:defRPr sz="2700">
                <a:latin typeface="+mj-lt"/>
              </a:defRPr>
            </a:lvl2pPr>
            <a:lvl3pPr marL="447132" indent="0" algn="ctr">
              <a:buNone/>
              <a:defRPr sz="2700">
                <a:latin typeface="+mj-lt"/>
              </a:defRPr>
            </a:lvl3pPr>
            <a:lvl4pPr marL="661988" indent="0" algn="ctr">
              <a:buNone/>
              <a:defRPr sz="2700">
                <a:latin typeface="+mj-lt"/>
              </a:defRPr>
            </a:lvl4pPr>
            <a:lvl5pPr marL="822722" indent="0" algn="ctr">
              <a:buNone/>
              <a:defRPr sz="27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spcBef>
                <a:spcPts val="1350"/>
              </a:spcBef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941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662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25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6625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1540964"/>
            <a:ext cx="3471862" cy="334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7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406908"/>
            <a:ext cx="4846320" cy="4334256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18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53912" y="3291840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348020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502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1010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75" y="1680754"/>
            <a:ext cx="3664957" cy="9227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9576" y="420690"/>
            <a:ext cx="3587750" cy="4302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75" y="2800005"/>
            <a:ext cx="3664957" cy="13001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5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50276" y="346643"/>
            <a:ext cx="5843453" cy="2458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1671" y="2996249"/>
            <a:ext cx="7480663" cy="5572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261310" y="3622677"/>
            <a:ext cx="4621384" cy="8540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19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0" y="2333396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173185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72150" y="2328070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72150" y="3493607"/>
            <a:ext cx="2743200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28652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28652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8652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776291" y="1267961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776291" y="242633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776291" y="358654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1414172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99314" y="1286396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99314" y="2441281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3606818"/>
            <a:ext cx="3116036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89122" y="1381172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4389122" y="2539544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4389122" y="3699756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79776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61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38845" y="1288539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845" y="2443424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638845" y="3608961"/>
            <a:ext cx="3159579" cy="10058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8652" y="1383315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28652" y="2541688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28652" y="3701899"/>
            <a:ext cx="819967" cy="8199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146767" y="1173187"/>
            <a:ext cx="3368584" cy="354631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975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28650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8650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2127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6122127" y="2159728"/>
            <a:ext cx="2393223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122127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375389" y="3637713"/>
            <a:ext cx="2393224" cy="2550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17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3375389" y="2159728"/>
            <a:ext cx="2393224" cy="12780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5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75389" y="3970770"/>
            <a:ext cx="2393224" cy="79282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15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28650" y="1035980"/>
            <a:ext cx="7886700" cy="92379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7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78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280161"/>
            <a:ext cx="3777888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4737465" y="1280161"/>
            <a:ext cx="3777885" cy="1907177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37465" y="3380116"/>
            <a:ext cx="3777886" cy="120059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291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90102" y="1293974"/>
            <a:ext cx="2468880" cy="24688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9996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5092709" y="1293974"/>
            <a:ext cx="2471051" cy="247105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83688" y="3958614"/>
            <a:ext cx="3089093" cy="6787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91905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1" y="1515291"/>
            <a:ext cx="2489020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02633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27492" y="1515291"/>
            <a:ext cx="2489019" cy="18288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519453"/>
            <a:ext cx="2489019" cy="124139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79339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75881" y="1417320"/>
            <a:ext cx="2194560" cy="21945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70133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26333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471291" y="1417320"/>
            <a:ext cx="2201418" cy="2201418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92" y="3799370"/>
            <a:ext cx="2489019" cy="91550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3097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482386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82386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660274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2541682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4600978" y="1437457"/>
            <a:ext cx="1931670" cy="1933956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3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60274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1682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00978" y="3595794"/>
            <a:ext cx="1931670" cy="1076219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331628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8475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847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64720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2738900" y="1713601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4693051" y="1706783"/>
            <a:ext cx="1691640" cy="16916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647201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73890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693050" y="3594859"/>
            <a:ext cx="1691640" cy="109144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468627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53439" y="1209308"/>
            <a:ext cx="2023873" cy="115358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53440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51917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51916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385114" y="1210027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8511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385113" y="2974690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38511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617752" y="1209308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7753" y="2415145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3617752" y="2965271"/>
            <a:ext cx="2025396" cy="115214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1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297065" indent="0" algn="l">
              <a:buNone/>
              <a:defRPr sz="2200"/>
            </a:lvl2pPr>
            <a:lvl3pPr marL="596161" indent="0" algn="l">
              <a:buNone/>
              <a:defRPr sz="2200"/>
            </a:lvl3pPr>
            <a:lvl4pPr marL="883054" indent="0" algn="l">
              <a:buNone/>
              <a:defRPr sz="2200"/>
            </a:lvl4pPr>
            <a:lvl5pPr marL="1096694" indent="0" algn="l">
              <a:buNone/>
              <a:defRPr sz="22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17753" y="4171108"/>
            <a:ext cx="2025396" cy="32102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121409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312749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266060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2540388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2493699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3741353"/>
            <a:ext cx="883328" cy="85911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3694664"/>
            <a:ext cx="6586536" cy="952495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82296" y="1239386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2296" y="2467024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2296" y="3667989"/>
            <a:ext cx="0" cy="100584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506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137116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2120113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3104667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4089221"/>
            <a:ext cx="785356" cy="6991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6192" y="1118314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6192" y="2101311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6192" y="3085865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6192" y="4070419"/>
            <a:ext cx="0" cy="73262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397859"/>
            <a:ext cx="3582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/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2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2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1072594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4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28650" y="1811751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1811751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28650" y="2550908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2550908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28650" y="3290065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3290065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34990" y="1118313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4990" y="185747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4990" y="2596628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4990" y="3335784"/>
            <a:ext cx="0" cy="547437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28650" y="4050322"/>
            <a:ext cx="785356" cy="6082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624918" y="4050322"/>
            <a:ext cx="6890432" cy="60826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34990" y="4096041"/>
            <a:ext cx="0" cy="547437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264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740662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32239"/>
            <a:ext cx="3774689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5227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664043"/>
            <a:ext cx="2494735" cy="25043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9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5273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616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0" y="1532239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4662616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8650" y="2994454"/>
            <a:ext cx="3852734" cy="126862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2188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76019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57200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28581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324634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28651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20616" y="1515763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324634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8651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20616" y="3085072"/>
            <a:ext cx="2494735" cy="1342768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1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05919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833372"/>
            <a:ext cx="9144000" cy="33101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12748"/>
            <a:ext cx="4040372" cy="5289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8659395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2" y="1517904"/>
            <a:ext cx="3352328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680770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839281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14130"/>
            <a:ext cx="3300984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9936"/>
            <a:ext cx="29248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63440" y="1834826"/>
            <a:ext cx="4480560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3439" y="1414130"/>
            <a:ext cx="3300347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98181" y="2021726"/>
            <a:ext cx="4032531" cy="29250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898180" y="1524391"/>
            <a:ext cx="2926080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08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839281"/>
            <a:ext cx="5888737" cy="33086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1414130"/>
            <a:ext cx="4042022" cy="5354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020824"/>
            <a:ext cx="5404131" cy="2926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41" y="1517904"/>
            <a:ext cx="349898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8736" y="1839281"/>
            <a:ext cx="3255264" cy="33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3144" y="2020824"/>
            <a:ext cx="2919688" cy="29260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2645681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995" y="2356791"/>
            <a:ext cx="2910051" cy="4937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6726" y="449214"/>
            <a:ext cx="5837275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725" y="1"/>
            <a:ext cx="4051005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6" y="627321"/>
            <a:ext cx="5377693" cy="4310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593805" y="93449"/>
            <a:ext cx="2635437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6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214"/>
            <a:ext cx="9144001" cy="46942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3997842" cy="4592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531444"/>
            <a:ext cx="8666386" cy="43971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25907"/>
            <a:ext cx="3382031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88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1715802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463040"/>
            <a:ext cx="8732547" cy="3483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6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426013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845820"/>
            <a:ext cx="7886700" cy="377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16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721576"/>
            <a:ext cx="9144001" cy="196218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2994"/>
            <a:ext cx="3010698" cy="5963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" y="1879340"/>
            <a:ext cx="8687651" cy="161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01168" y="1376444"/>
            <a:ext cx="2417469" cy="314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4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" y="3683757"/>
            <a:ext cx="9144002" cy="1459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1168" y="3758184"/>
            <a:ext cx="8687650" cy="11885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909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>
            <a:noAutofit/>
          </a:bodyPr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4172717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" y="3172969"/>
            <a:ext cx="9144002" cy="197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141" y="3363373"/>
            <a:ext cx="8741691" cy="407874"/>
          </a:xfrm>
        </p:spPr>
        <p:txBody>
          <a:bodyPr/>
          <a:lstStyle>
            <a:lvl1pPr algn="l"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19457"/>
            <a:ext cx="8741691" cy="278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01141" y="3835400"/>
            <a:ext cx="8741691" cy="106578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184785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6088997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29768"/>
            <a:ext cx="7886700" cy="407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1024128"/>
            <a:ext cx="8732547" cy="3886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2202472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05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8244" cy="4640580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84733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81144" y="0"/>
            <a:ext cx="4562856" cy="514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1142" y="228600"/>
            <a:ext cx="4114827" cy="46411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05250" y="228600"/>
            <a:ext cx="4236732" cy="4641112"/>
          </a:xfrm>
          <a:prstGeom prst="rect">
            <a:avLst/>
          </a:prstGeom>
        </p:spPr>
        <p:txBody>
          <a:bodyPr>
            <a:noAutofit/>
          </a:bodyPr>
          <a:lstStyle>
            <a:lvl1pPr marL="133668" indent="-179388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4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284163" indent="0">
              <a:lnSpc>
                <a:spcPts val="2000"/>
              </a:lnSpc>
              <a:buFontTx/>
              <a:buNone/>
              <a:defRPr/>
            </a:lvl2pPr>
            <a:lvl3pPr marL="284163" indent="0">
              <a:buFontTx/>
              <a:buNone/>
              <a:defRPr/>
            </a:lvl3pPr>
            <a:lvl4pPr marL="284163" indent="0">
              <a:buFontTx/>
              <a:buNone/>
              <a:defRPr/>
            </a:lvl4pPr>
            <a:lvl5pPr marL="28416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38502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30" y="351790"/>
            <a:ext cx="2809167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7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586003" indent="-288930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83074" indent="-28689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96724" indent="-213648" algn="r">
              <a:buFont typeface="Myriad Pro" panose="020B0503030403020204" pitchFamily="34" charset="0"/>
              <a:buChar char=" 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722" indent="0" algn="r">
              <a:buFont typeface="Myriad Pro" panose="020B0503030403020204" pitchFamily="34" charset="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6188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789682" y="748738"/>
            <a:ext cx="4927599" cy="36460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622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16561" y="351790"/>
            <a:ext cx="2692401" cy="44399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27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56940" y="351790"/>
            <a:ext cx="0" cy="4439921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351790"/>
            <a:ext cx="4881880" cy="443992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449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19201"/>
            <a:ext cx="2622551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8220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04920" y="1219201"/>
            <a:ext cx="4881880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04069" indent="-14208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52500" indent="-130175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870448" y="35753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2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4720" y="1219201"/>
            <a:ext cx="2980630" cy="341352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7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45755" y="1219201"/>
            <a:ext cx="0" cy="341352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19201"/>
            <a:ext cx="4528141" cy="341352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22799" indent="0" algn="r">
              <a:buSzPct val="100000"/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44712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661972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822701" indent="0" algn="r">
              <a:buNone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5071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023360" y="361950"/>
            <a:ext cx="4754880" cy="44196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603250" indent="-156369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35819" indent="-173832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973138" indent="-150813" algn="l">
              <a:tabLst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3616959" cy="51435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23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1231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424" y="1684058"/>
            <a:ext cx="5084064" cy="559404"/>
          </a:xfrm>
        </p:spPr>
        <p:txBody>
          <a:bodyPr anchor="b">
            <a:noAutofit/>
          </a:bodyPr>
          <a:lstStyle>
            <a:lvl1pPr algn="l">
              <a:defRPr sz="25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5965" y="1466220"/>
            <a:ext cx="2165329" cy="2165329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392424" y="2435485"/>
            <a:ext cx="5084064" cy="1907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17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18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9972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6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6" y="1676400"/>
            <a:ext cx="3963925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0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1" y="1676400"/>
            <a:ext cx="3964762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422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223646"/>
            <a:ext cx="0" cy="348043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4875" y="1223646"/>
            <a:ext cx="3963924" cy="33782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04875" y="1676400"/>
            <a:ext cx="3963926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775201" y="1223646"/>
            <a:ext cx="3963924" cy="33782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17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75202" y="1676400"/>
            <a:ext cx="3963924" cy="29464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439491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640080"/>
            <a:ext cx="35824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378">
              <a:lnSpc>
                <a:spcPct val="150000"/>
              </a:lnSpc>
            </a:pP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2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2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2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626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4485" y="875744"/>
            <a:ext cx="5955030" cy="3392012"/>
          </a:xfrm>
        </p:spPr>
        <p:txBody>
          <a:bodyPr/>
          <a:lstStyle>
            <a:lvl1pPr>
              <a:lnSpc>
                <a:spcPct val="100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9958041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91848"/>
            <a:ext cx="7528560" cy="195135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9038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781688"/>
            <a:ext cx="7528560" cy="2550793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3462657"/>
            <a:ext cx="7528560" cy="408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946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807720" y="1442720"/>
            <a:ext cx="7528560" cy="589280"/>
          </a:xfrm>
        </p:spPr>
        <p:txBody>
          <a:bodyPr anchor="b">
            <a:noAutofit/>
          </a:bodyPr>
          <a:lstStyle>
            <a:lvl1pPr marL="0" marR="0" indent="0" algn="l" defTabSz="5860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07720" y="2172337"/>
            <a:ext cx="7528560" cy="1972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7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038" y="4710168"/>
            <a:ext cx="7528243" cy="3190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34734871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9288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1157288" y="1906796"/>
            <a:ext cx="1714500" cy="143779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4588" y="1906796"/>
            <a:ext cx="4582873" cy="518149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274587" y="2503504"/>
            <a:ext cx="3683726" cy="476778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18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274588" y="2988417"/>
            <a:ext cx="3683725" cy="356173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88" y="2262969"/>
            <a:ext cx="942249" cy="7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289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072593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055589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040144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624918" y="4024698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072593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055589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03858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 userDrawn="1"/>
        </p:nvSpPr>
        <p:spPr>
          <a:xfrm>
            <a:off x="525728" y="402158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135509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118505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10150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80476" y="408449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2081194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455365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438361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4918" y="342291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455365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438361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 userDrawn="1"/>
        </p:nvSpPr>
        <p:spPr>
          <a:xfrm>
            <a:off x="525728" y="3421357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1518281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2501277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80476" y="3484273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4435617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5675724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4918" y="428149"/>
            <a:ext cx="6890432" cy="40787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24918" y="1955096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24918" y="2938092"/>
            <a:ext cx="6890432" cy="81402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1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5728" y="1955096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525728" y="2938092"/>
            <a:ext cx="964406" cy="81402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80476" y="2018012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80476" y="3001008"/>
            <a:ext cx="854911" cy="688196"/>
          </a:xfr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6089118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11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372705"/>
            <a:ext cx="7368382" cy="426146"/>
          </a:xfrm>
        </p:spPr>
        <p:txBody>
          <a:bodyPr anchor="ctr"/>
          <a:lstStyle>
            <a:lvl1pPr marL="0" indent="0">
              <a:buNone/>
              <a:defRPr sz="225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3774" y="177800"/>
            <a:ext cx="7527395" cy="609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20971"/>
            <a:ext cx="82296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282148" y="546652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8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46410" y="2269775"/>
            <a:ext cx="8033004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8069" y="399214"/>
            <a:ext cx="7698800" cy="1758521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34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2389463"/>
            <a:ext cx="7665347" cy="412343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225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46961" y="3457302"/>
            <a:ext cx="4789820" cy="30449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18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961" y="3761792"/>
            <a:ext cx="4789819" cy="341857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46325" y="4249465"/>
            <a:ext cx="4790455" cy="412644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731522" y="3244789"/>
            <a:ext cx="1417320" cy="1417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1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98464" y="-603504"/>
            <a:ext cx="457200" cy="457200"/>
          </a:xfrm>
          <a:prstGeom prst="rect">
            <a:avLst/>
          </a:prstGeom>
        </p:spPr>
        <p:txBody>
          <a:bodyPr vert="horz" wrap="none" lIns="0" tIns="16485" rIns="32970" bIns="16485" rtlCol="0" anchor="b" anchorCtr="0">
            <a:noAutofit/>
          </a:bodyPr>
          <a:lstStyle/>
          <a:p>
            <a:pPr marL="0" marR="0" indent="0" algn="l" defTabSz="219751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3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786385"/>
            <a:ext cx="5559552" cy="653796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1975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87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58.xml"/><Relationship Id="rId55" Type="http://schemas.openxmlformats.org/officeDocument/2006/relationships/slideLayout" Target="../slideLayouts/slideLayout63.xml"/><Relationship Id="rId63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1.xml"/><Relationship Id="rId58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3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48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64.xml"/><Relationship Id="rId8" Type="http://schemas.openxmlformats.org/officeDocument/2006/relationships/slideLayout" Target="../slideLayouts/slideLayout16.xml"/><Relationship Id="rId51" Type="http://schemas.openxmlformats.org/officeDocument/2006/relationships/slideLayout" Target="../slideLayouts/slideLayout59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62.xml"/><Relationship Id="rId6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57.xml"/><Relationship Id="rId57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Wed, 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8149"/>
            <a:ext cx="7886700" cy="407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17" y="4612098"/>
            <a:ext cx="337368" cy="337368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6036734" y="-640080"/>
            <a:ext cx="3107267" cy="539722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2930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2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52776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" marR="0" indent="-42862" algn="l" defTabSz="439491" rtl="0" eaLnBrk="1" fontAlgn="auto" latinLnBrk="0" hangingPunct="1">
        <a:lnSpc>
          <a:spcPct val="100000"/>
        </a:lnSpc>
        <a:spcBef>
          <a:spcPts val="135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1" marR="0" indent="-216692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-"/>
        <a:tabLst/>
        <a:defRPr sz="15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662290" marR="0" indent="-215168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Lucida Grande"/>
        <a:buChar char="•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900091" marR="0" indent="-238119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028675" marR="0" indent="-205974" algn="l" defTabSz="439491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15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289415" marR="0" indent="-219070" algn="l" defTabSz="439491" rtl="0" eaLnBrk="1" fontAlgn="auto" latinLnBrk="0" hangingPunct="1">
        <a:lnSpc>
          <a:spcPct val="100000"/>
        </a:lnSpc>
        <a:spcBef>
          <a:spcPts val="336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502531" marR="0" indent="-216689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marR="0" indent="-211926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928765" marR="0" indent="-214308" algn="l" defTabSz="43949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1.png"/><Relationship Id="rId4" Type="http://schemas.openxmlformats.org/officeDocument/2006/relationships/image" Target="../media/image97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22" y="0"/>
            <a:ext cx="5902764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AZ-305: Designing Azure Infrastructure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D2F1-2359-466E-9CE0-4C49AA6D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35" y="1236325"/>
            <a:ext cx="3125314" cy="31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12" y="783091"/>
            <a:ext cx="4634553" cy="41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0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39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336" y="726332"/>
            <a:ext cx="1930737" cy="41785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 Cert 2022 Changes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78249C-A0D1-4F1C-8ECD-B0A38E2BA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02" y="856353"/>
            <a:ext cx="8874395" cy="26925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A913684-0DC6-4290-8C37-D2EBC0D8CA42}"/>
              </a:ext>
            </a:extLst>
          </p:cNvPr>
          <p:cNvSpPr/>
          <p:nvPr/>
        </p:nvSpPr>
        <p:spPr>
          <a:xfrm>
            <a:off x="1579122" y="3923489"/>
            <a:ext cx="5985753" cy="583660"/>
          </a:xfrm>
          <a:prstGeom prst="roundRect">
            <a:avLst/>
          </a:prstGeom>
          <a:solidFill>
            <a:schemeClr val="accent2">
              <a:tint val="100000"/>
              <a:shade val="100000"/>
              <a:satMod val="13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Justification: Eliminate overlap between AZ-303 and AZ-104</a:t>
            </a:r>
          </a:p>
        </p:txBody>
      </p:sp>
    </p:spTree>
    <p:extLst>
      <p:ext uri="{BB962C8B-B14F-4D97-AF65-F5344CB8AC3E}">
        <p14:creationId xmlns:p14="http://schemas.microsoft.com/office/powerpoint/2010/main" val="1016759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timw.info/az305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BA871-2049-41F5-80A7-2438826DA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177" y="1262918"/>
            <a:ext cx="2133545" cy="26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VNet Hub-Spoke</a:t>
            </a:r>
          </a:p>
        </p:txBody>
      </p:sp>
      <p:pic>
        <p:nvPicPr>
          <p:cNvPr id="3074" name="Picture 2" descr="Hub-spoke topology in Azure">
            <a:extLst>
              <a:ext uri="{FF2B5EF4-FFF2-40B4-BE49-F238E27FC236}">
                <a16:creationId xmlns:a16="http://schemas.microsoft.com/office/drawing/2014/main" id="{B6455E53-60F1-46B4-A58F-911D3A70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8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pic>
        <p:nvPicPr>
          <p:cNvPr id="4098" name="Picture 2" descr="Virtual WAN diagram">
            <a:extLst>
              <a:ext uri="{FF2B5EF4-FFF2-40B4-BE49-F238E27FC236}">
                <a16:creationId xmlns:a16="http://schemas.microsoft.com/office/drawing/2014/main" id="{F6458FC1-AFA8-4F63-A8AB-ED10FD2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821244"/>
            <a:ext cx="6413500" cy="38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83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Link DNS Configuration</a:t>
            </a:r>
          </a:p>
        </p:txBody>
      </p:sp>
      <p:pic>
        <p:nvPicPr>
          <p:cNvPr id="5122" name="Picture 2" descr="Single virtual network and Azure-provided DNS">
            <a:extLst>
              <a:ext uri="{FF2B5EF4-FFF2-40B4-BE49-F238E27FC236}">
                <a16:creationId xmlns:a16="http://schemas.microsoft.com/office/drawing/2014/main" id="{32D992CB-196B-4B8F-B693-4200D05F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2" y="822324"/>
            <a:ext cx="7244615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7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0DD8CB37-AAB0-4FDB-9526-4BBB245C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0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979312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312" y="801988"/>
            <a:ext cx="2936487" cy="3602799"/>
          </a:xfrm>
          <a:prstGeom prst="rect">
            <a:avLst/>
          </a:prstGeom>
        </p:spPr>
      </p:pic>
      <p:pic>
        <p:nvPicPr>
          <p:cNvPr id="9" name="Picture 8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61DE98EB-79B3-493F-9ECA-4A8F181AC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1" y="2524259"/>
            <a:ext cx="940158" cy="940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7C063-601B-414D-88C6-C0ABDDEE7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1" y="2489912"/>
            <a:ext cx="1008851" cy="100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95789-F72B-4C37-9AE4-AD6F6566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71" y="668458"/>
            <a:ext cx="7548179" cy="44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4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</a:t>
            </a:r>
          </a:p>
        </p:txBody>
      </p:sp>
      <p:pic>
        <p:nvPicPr>
          <p:cNvPr id="10242" name="Picture 2" descr="Image result for azure vm scale sets">
            <a:extLst>
              <a:ext uri="{FF2B5EF4-FFF2-40B4-BE49-F238E27FC236}">
                <a16:creationId xmlns:a16="http://schemas.microsoft.com/office/drawing/2014/main" id="{B0C5A451-F152-4059-918F-FA45D32F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75" y="560553"/>
            <a:ext cx="3875389" cy="44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Virtual Desktop (WVD)</a:t>
            </a:r>
          </a:p>
        </p:txBody>
      </p:sp>
      <p:sp>
        <p:nvSpPr>
          <p:cNvPr id="3" name="AutoShape 2" descr="Image result for azure batch diagram">
            <a:extLst>
              <a:ext uri="{FF2B5EF4-FFF2-40B4-BE49-F238E27FC236}">
                <a16:creationId xmlns:a16="http://schemas.microsoft.com/office/drawing/2014/main" id="{3EFBAA0E-6038-4E86-948A-52FCAB7D1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8875" y="923925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A807-17F9-4862-AD21-C99A3B4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" y="1155700"/>
            <a:ext cx="7189177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B6BD7-01B0-42EB-9F8B-A7DBE083D368}"/>
              </a:ext>
            </a:extLst>
          </p:cNvPr>
          <p:cNvSpPr/>
          <p:nvPr/>
        </p:nvSpPr>
        <p:spPr>
          <a:xfrm>
            <a:off x="2935217" y="4325772"/>
            <a:ext cx="3289300" cy="514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timw.info/</a:t>
            </a:r>
            <a:r>
              <a:rPr lang="en-US" dirty="0" err="1"/>
              <a:t>travis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58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Set</a:t>
            </a:r>
          </a:p>
        </p:txBody>
      </p:sp>
      <p:pic>
        <p:nvPicPr>
          <p:cNvPr id="5122" name="Picture 2" descr="Image result for azure availability set">
            <a:extLst>
              <a:ext uri="{FF2B5EF4-FFF2-40B4-BE49-F238E27FC236}">
                <a16:creationId xmlns:a16="http://schemas.microsoft.com/office/drawing/2014/main" id="{23D438E9-59A9-4A0B-A2A6-1F7E19B2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989356"/>
            <a:ext cx="5185533" cy="3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18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59C-515D-427D-9372-65B53848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Zone</a:t>
            </a:r>
          </a:p>
        </p:txBody>
      </p:sp>
      <p:pic>
        <p:nvPicPr>
          <p:cNvPr id="6146" name="Picture 2" descr="Image result for azure availability zone">
            <a:extLst>
              <a:ext uri="{FF2B5EF4-FFF2-40B4-BE49-F238E27FC236}">
                <a16:creationId xmlns:a16="http://schemas.microsoft.com/office/drawing/2014/main" id="{0C5E5CBD-3FA2-4B2E-8D50-7302EB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905289"/>
            <a:ext cx="4124324" cy="3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2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99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7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Hybrid Networking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5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GB" dirty="0"/>
              <a:t>Design identity, governance, and monitoring solutions (25-30%)</a:t>
            </a:r>
          </a:p>
          <a:p>
            <a:r>
              <a:rPr lang="en-GB" dirty="0"/>
              <a:t>Design data storage solutions (25-30%)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51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629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81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2CBA6-489F-4087-9B0B-4D591B24E1D1}"/>
              </a:ext>
            </a:extLst>
          </p:cNvPr>
          <p:cNvSpPr txBox="1"/>
          <p:nvPr/>
        </p:nvSpPr>
        <p:spPr>
          <a:xfrm>
            <a:off x="0" y="47741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https://timw.info/3635f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76FB6-5F09-4FAA-8797-DBC3CAE4DB98}"/>
              </a:ext>
            </a:extLst>
          </p:cNvPr>
          <p:cNvGrpSpPr/>
          <p:nvPr/>
        </p:nvGrpSpPr>
        <p:grpSpPr>
          <a:xfrm>
            <a:off x="124691" y="796925"/>
            <a:ext cx="9144000" cy="3549650"/>
            <a:chOff x="124691" y="796925"/>
            <a:chExt cx="9144000" cy="3549650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96DB83A-08C9-4AD3-9A28-17E2AB2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1" y="796925"/>
              <a:ext cx="9144000" cy="354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54AE9-C67C-415E-9C89-9B048631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773" y="1240875"/>
              <a:ext cx="504762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89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22FF4-0391-4025-A850-210FAFD1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73" y="103352"/>
            <a:ext cx="2720949" cy="49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9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Backup</a:t>
            </a:r>
          </a:p>
        </p:txBody>
      </p:sp>
      <p:pic>
        <p:nvPicPr>
          <p:cNvPr id="1026" name="Picture 2" descr="Backup job in VM backup stack Resource Manager deployment model--storage and vault">
            <a:extLst>
              <a:ext uri="{FF2B5EF4-FFF2-40B4-BE49-F238E27FC236}">
                <a16:creationId xmlns:a16="http://schemas.microsoft.com/office/drawing/2014/main" id="{2B080C62-D569-496A-AC38-BFEB0F9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8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Site Recovery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000305-87A7-4BBF-8680-7EC6A1A5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89" y="641762"/>
            <a:ext cx="6341073" cy="44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69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Migrate</a:t>
            </a:r>
          </a:p>
        </p:txBody>
      </p:sp>
      <p:pic>
        <p:nvPicPr>
          <p:cNvPr id="6148" name="Picture 4" descr="Architecture">
            <a:extLst>
              <a:ext uri="{FF2B5EF4-FFF2-40B4-BE49-F238E27FC236}">
                <a16:creationId xmlns:a16="http://schemas.microsoft.com/office/drawing/2014/main" id="{37EDBB5D-145F-44AC-89A2-03EA22AE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597477"/>
            <a:ext cx="6890334" cy="40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Box</a:t>
            </a:r>
          </a:p>
        </p:txBody>
      </p:sp>
      <p:sp>
        <p:nvSpPr>
          <p:cNvPr id="3" name="AutoShape 2" descr="Available data sizes: Data Box Disk, 40 terabytes; Data Box, 100 terabytes; Data Box Heavy, 1000 terabytes; Send your own disks, 1 terabyte">
            <a:extLst>
              <a:ext uri="{FF2B5EF4-FFF2-40B4-BE49-F238E27FC236}">
                <a16:creationId xmlns:a16="http://schemas.microsoft.com/office/drawing/2014/main" id="{98A4C3D1-1495-4EF9-A248-A5E1616F9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58B1D-21A1-4F2A-B1EF-34E8DE88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58" y="741242"/>
            <a:ext cx="7075883" cy="3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catch-up</a:t>
            </a:r>
          </a:p>
          <a:p>
            <a:r>
              <a:rPr lang="en-US" dirty="0"/>
              <a:t>Design business continuity solutions (10-15%)</a:t>
            </a:r>
          </a:p>
          <a:p>
            <a:r>
              <a:rPr lang="en-US" dirty="0"/>
              <a:t>Design infrastructure solutions (25-30%)</a:t>
            </a:r>
          </a:p>
          <a:p>
            <a:r>
              <a:rPr lang="en-US" dirty="0"/>
              <a:t>Exam AZ-305 strategy 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098" name="Picture 2" descr="Azure Monitor overview">
            <a:extLst>
              <a:ext uri="{FF2B5EF4-FFF2-40B4-BE49-F238E27FC236}">
                <a16:creationId xmlns:a16="http://schemas.microsoft.com/office/drawing/2014/main" id="{29609BF9-F468-41DF-886B-B933C90A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" y="661720"/>
            <a:ext cx="7149011" cy="39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pic>
        <p:nvPicPr>
          <p:cNvPr id="3076" name="Picture 4" descr="Azure Monitor Logs structure">
            <a:extLst>
              <a:ext uri="{FF2B5EF4-FFF2-40B4-BE49-F238E27FC236}">
                <a16:creationId xmlns:a16="http://schemas.microsoft.com/office/drawing/2014/main" id="{7719F321-08AB-4361-8BC0-73317EB3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56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pic>
        <p:nvPicPr>
          <p:cNvPr id="2050" name="Picture 2" descr="Azure Sentinel core capabilities">
            <a:extLst>
              <a:ext uri="{FF2B5EF4-FFF2-40B4-BE49-F238E27FC236}">
                <a16:creationId xmlns:a16="http://schemas.microsoft.com/office/drawing/2014/main" id="{79AA17E6-2190-4CFF-BF3F-C40E0A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0" y="628650"/>
            <a:ext cx="39801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40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vs. Subscription</a:t>
            </a:r>
          </a:p>
        </p:txBody>
      </p:sp>
      <p:pic>
        <p:nvPicPr>
          <p:cNvPr id="1026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F0A2B9D-3CF1-4585-BA3B-0995B970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1" y="691255"/>
            <a:ext cx="4019797" cy="4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37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Identity</a:t>
            </a:r>
          </a:p>
        </p:txBody>
      </p:sp>
      <p:pic>
        <p:nvPicPr>
          <p:cNvPr id="3078" name="Picture 6" descr="What is Azure AD Connect">
            <a:extLst>
              <a:ext uri="{FF2B5EF4-FFF2-40B4-BE49-F238E27FC236}">
                <a16:creationId xmlns:a16="http://schemas.microsoft.com/office/drawing/2014/main" id="{F2B271CB-A6C7-430B-881E-ED6673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6" y="586529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</a:t>
            </a:r>
          </a:p>
        </p:txBody>
      </p:sp>
      <p:pic>
        <p:nvPicPr>
          <p:cNvPr id="2050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F4C42BEF-EE70-49D8-9F80-EC8A89BF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55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Domain Services</a:t>
            </a:r>
          </a:p>
        </p:txBody>
      </p:sp>
      <p:pic>
        <p:nvPicPr>
          <p:cNvPr id="102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2A71AC5D-8414-414B-876D-83A4E30D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" y="686210"/>
            <a:ext cx="6926263" cy="39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8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Pass-through Authentication</a:t>
            </a:r>
          </a:p>
        </p:txBody>
      </p:sp>
      <p:pic>
        <p:nvPicPr>
          <p:cNvPr id="3074" name="Picture 2" descr="Azure AD Pass-through Authentication">
            <a:extLst>
              <a:ext uri="{FF2B5EF4-FFF2-40B4-BE49-F238E27FC236}">
                <a16:creationId xmlns:a16="http://schemas.microsoft.com/office/drawing/2014/main" id="{4BE8C668-0865-4DEA-83B7-01616D81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" y="783794"/>
            <a:ext cx="8517835" cy="38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45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E1B3-C9B7-411F-8E9E-BE9A22C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Single Sign-on</a:t>
            </a:r>
          </a:p>
        </p:txBody>
      </p:sp>
      <p:pic>
        <p:nvPicPr>
          <p:cNvPr id="4098" name="Picture 2" descr="Seamless Single Sign-On">
            <a:extLst>
              <a:ext uri="{FF2B5EF4-FFF2-40B4-BE49-F238E27FC236}">
                <a16:creationId xmlns:a16="http://schemas.microsoft.com/office/drawing/2014/main" id="{31F48D79-A5D4-4260-BBBC-38DD874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876245"/>
            <a:ext cx="8706678" cy="35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2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1BD-695B-4E3E-82EA-8A3A5154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1" y="2361428"/>
            <a:ext cx="381017" cy="42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DDD35-DA51-4F4F-96C2-67036128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177222-FB6C-4C4A-9038-BE0D38DF8491}"/>
              </a:ext>
            </a:extLst>
          </p:cNvPr>
          <p:cNvSpPr/>
          <p:nvPr/>
        </p:nvSpPr>
        <p:spPr>
          <a:xfrm>
            <a:off x="3127664" y="758536"/>
            <a:ext cx="2576945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extLst>
      <p:ext uri="{BB962C8B-B14F-4D97-AF65-F5344CB8AC3E}">
        <p14:creationId xmlns:p14="http://schemas.microsoft.com/office/powerpoint/2010/main" val="3263647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timw.info/az305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Pipelines</a:t>
            </a:r>
          </a:p>
        </p:txBody>
      </p:sp>
      <p:pic>
        <p:nvPicPr>
          <p:cNvPr id="1026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9D13CC66-B998-4761-9F9E-9AE1D80B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59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826EF-42D3-49AE-ACD4-5CEDDE5E6CAA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extLst>
      <p:ext uri="{BB962C8B-B14F-4D97-AF65-F5344CB8AC3E}">
        <p14:creationId xmlns:p14="http://schemas.microsoft.com/office/powerpoint/2010/main" val="40639718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63B21-443B-45BE-8A40-CEBCA7FF014F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4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GRS/RA-GRS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1AA20C-3102-438A-B68F-1C8A751120F9}"/>
              </a:ext>
            </a:extLst>
          </p:cNvPr>
          <p:cNvSpPr/>
          <p:nvPr/>
        </p:nvSpPr>
        <p:spPr>
          <a:xfrm>
            <a:off x="59052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370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19172-BB37-4DEA-9421-CAF9D0D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BF313-B721-4B7D-B027-F587D50659F1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8852F-C931-4E31-8834-BE56E1B5A69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23540-18BC-470A-AC03-493B954AE4DE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B44F6-23D4-4866-9EA4-C35A09C97F3E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0AC8C4-C960-4E9C-ABA6-3017A96CB8D8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8A5B8-512A-49BF-BB5B-04A651832E5F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– RA/GZRS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FBBB57-02E7-4A75-A00A-77742754D445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0FA04-80E9-4E5E-A926-CA1F3FBEB18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599761-2384-4B06-9368-2BBFF43B2269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4478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3C9904-B128-41FC-AAD2-2A3AE720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" y="1245594"/>
            <a:ext cx="8634845" cy="28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356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 Sync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69859-85AA-4A98-9D97-7418F335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3" y="698743"/>
            <a:ext cx="7866667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1026" name="Picture 2" descr="The role of the Copy activity">
            <a:extLst>
              <a:ext uri="{FF2B5EF4-FFF2-40B4-BE49-F238E27FC236}">
                <a16:creationId xmlns:a16="http://schemas.microsoft.com/office/drawing/2014/main" id="{DDA96EB8-B868-4D19-958D-4FFE87F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58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5122" name="Picture 2" descr="Event Hubs">
            <a:extLst>
              <a:ext uri="{FF2B5EF4-FFF2-40B4-BE49-F238E27FC236}">
                <a16:creationId xmlns:a16="http://schemas.microsoft.com/office/drawing/2014/main" id="{222C9070-F727-4CEE-9209-BBAB4E28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" y="946725"/>
            <a:ext cx="8306128" cy="33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863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pic>
        <p:nvPicPr>
          <p:cNvPr id="1026" name="Picture 2" descr="Azure - Event-Driven Architecture in the Cloud with Azure Event ...">
            <a:extLst>
              <a:ext uri="{FF2B5EF4-FFF2-40B4-BE49-F238E27FC236}">
                <a16:creationId xmlns:a16="http://schemas.microsoft.com/office/drawing/2014/main" id="{4175ABB6-6537-4A4B-9980-69BC853A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8" y="560553"/>
            <a:ext cx="6101475" cy="42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715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C2B05A-00A8-4D54-BAEC-8B1BB6F3F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83" y="675701"/>
            <a:ext cx="7714034" cy="40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Level-Setting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learn by doing – at least 80 percent demo</a:t>
            </a:r>
          </a:p>
          <a:p>
            <a:pPr lvl="1"/>
            <a:r>
              <a:rPr lang="en-US" dirty="0"/>
              <a:t>Visual, case study approach</a:t>
            </a:r>
          </a:p>
          <a:p>
            <a:r>
              <a:rPr lang="en-US" dirty="0"/>
              <a:t>This is an expert certification, so we move quickly and assume intermediate-level Azure skills</a:t>
            </a:r>
          </a:p>
          <a:p>
            <a:r>
              <a:rPr lang="en-US" dirty="0"/>
              <a:t>10-minute break at midpoint</a:t>
            </a:r>
          </a:p>
          <a:p>
            <a:r>
              <a:rPr lang="en-US" dirty="0"/>
              <a:t>I’m here to answer your questions – take advantage of this!</a:t>
            </a:r>
          </a:p>
          <a:p>
            <a:pPr lvl="1"/>
            <a:r>
              <a:rPr lang="en-US" dirty="0"/>
              <a:t>Use the Q&amp;A panel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ECE-5B20-4894-BDAD-A81D35DB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Architecture</a:t>
            </a:r>
          </a:p>
        </p:txBody>
      </p:sp>
      <p:sp>
        <p:nvSpPr>
          <p:cNvPr id="3" name="AutoShape 2" descr="Diagram of the architecture">
            <a:extLst>
              <a:ext uri="{FF2B5EF4-FFF2-40B4-BE49-F238E27FC236}">
                <a16:creationId xmlns:a16="http://schemas.microsoft.com/office/drawing/2014/main" id="{FC6E56AC-D50A-4CFA-81CA-2E993E532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erverless cloud automation">
            <a:extLst>
              <a:ext uri="{FF2B5EF4-FFF2-40B4-BE49-F238E27FC236}">
                <a16:creationId xmlns:a16="http://schemas.microsoft.com/office/drawing/2014/main" id="{12EED08A-1408-4D8C-9BB6-2D0A20D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" y="1074399"/>
            <a:ext cx="8578805" cy="29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AZ-304</a:t>
            </a:r>
            <a:br>
              <a:rPr lang="en-US" dirty="0"/>
            </a:br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493261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0095779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522790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31908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3378543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13842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7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C76AA-DC61-46D2-81C2-178A4E32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54" y="754529"/>
            <a:ext cx="6055491" cy="42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7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Required Materials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CDED10-7A98-4E60-ACAD-2844DB85AEBA}"/>
              </a:ext>
            </a:extLst>
          </p:cNvPr>
          <p:cNvSpPr/>
          <p:nvPr/>
        </p:nvSpPr>
        <p:spPr>
          <a:xfrm>
            <a:off x="1524000" y="94810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Webcam, microphone, and speakers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EE8F75-F601-432F-B2E8-EF1568C0D06E}"/>
              </a:ext>
            </a:extLst>
          </p:cNvPr>
          <p:cNvSpPr/>
          <p:nvPr/>
        </p:nvSpPr>
        <p:spPr>
          <a:xfrm>
            <a:off x="1524000" y="139738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headset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5CDAA0-52DD-4D54-BE7B-B3425554B4D7}"/>
              </a:ext>
            </a:extLst>
          </p:cNvPr>
          <p:cNvSpPr/>
          <p:nvPr/>
        </p:nvSpPr>
        <p:spPr>
          <a:xfrm>
            <a:off x="1524000" y="179482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Wired or Wi-Fi Internet connection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FB4102-9510-43E0-A730-7BD5F421B215}"/>
              </a:ext>
            </a:extLst>
          </p:cNvPr>
          <p:cNvSpPr/>
          <p:nvPr/>
        </p:nvSpPr>
        <p:spPr>
          <a:xfrm>
            <a:off x="1524000" y="2244108"/>
            <a:ext cx="6096000" cy="534060"/>
          </a:xfrm>
          <a:custGeom>
            <a:avLst/>
            <a:gdLst>
              <a:gd name="connsiteX0" fmla="*/ 0 w 12192000"/>
              <a:gd name="connsiteY0" fmla="*/ 0 h 1068120"/>
              <a:gd name="connsiteX1" fmla="*/ 12192000 w 12192000"/>
              <a:gd name="connsiteY1" fmla="*/ 0 h 1068120"/>
              <a:gd name="connsiteX2" fmla="*/ 12192000 w 12192000"/>
              <a:gd name="connsiteY2" fmla="*/ 1068120 h 1068120"/>
              <a:gd name="connsiteX3" fmla="*/ 0 w 12192000"/>
              <a:gd name="connsiteY3" fmla="*/ 1068120 h 1068120"/>
              <a:gd name="connsiteX4" fmla="*/ 0 w 12192000"/>
              <a:gd name="connsiteY4" fmla="*/ 0 h 106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068120">
                <a:moveTo>
                  <a:pt x="0" y="0"/>
                </a:moveTo>
                <a:lnTo>
                  <a:pt x="12192000" y="0"/>
                </a:lnTo>
                <a:lnTo>
                  <a:pt x="12192000" y="1068120"/>
                </a:lnTo>
                <a:lnTo>
                  <a:pt x="0" y="10681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VPN</a:t>
            </a:r>
          </a:p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tethering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0FAB84-80DE-40F6-A8D4-16C2D71640C2}"/>
              </a:ext>
            </a:extLst>
          </p:cNvPr>
          <p:cNvSpPr/>
          <p:nvPr/>
        </p:nvSpPr>
        <p:spPr>
          <a:xfrm>
            <a:off x="1524000" y="2778168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Supported OS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D29CCC-DFB4-4D98-B256-B0B3F078AC52}"/>
              </a:ext>
            </a:extLst>
          </p:cNvPr>
          <p:cNvSpPr/>
          <p:nvPr/>
        </p:nvSpPr>
        <p:spPr>
          <a:xfrm>
            <a:off x="1524000" y="3227448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Windows, macOS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8FED30-2FD7-452C-ADED-B08878B26F01}"/>
              </a:ext>
            </a:extLst>
          </p:cNvPr>
          <p:cNvSpPr/>
          <p:nvPr/>
        </p:nvSpPr>
        <p:spPr>
          <a:xfrm>
            <a:off x="1524000" y="36248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Smartphone and ID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2486D7-13F3-4AFA-939A-09B5A2FAF046}"/>
              </a:ext>
            </a:extLst>
          </p:cNvPr>
          <p:cNvSpPr/>
          <p:nvPr/>
        </p:nvSpPr>
        <p:spPr>
          <a:xfrm>
            <a:off x="1524000" y="4143289"/>
            <a:ext cx="6096000" cy="449280"/>
          </a:xfrm>
          <a:custGeom>
            <a:avLst/>
            <a:gdLst>
              <a:gd name="connsiteX0" fmla="*/ 0 w 12192000"/>
              <a:gd name="connsiteY0" fmla="*/ 149763 h 898560"/>
              <a:gd name="connsiteX1" fmla="*/ 149763 w 12192000"/>
              <a:gd name="connsiteY1" fmla="*/ 0 h 898560"/>
              <a:gd name="connsiteX2" fmla="*/ 12042237 w 12192000"/>
              <a:gd name="connsiteY2" fmla="*/ 0 h 898560"/>
              <a:gd name="connsiteX3" fmla="*/ 12192000 w 12192000"/>
              <a:gd name="connsiteY3" fmla="*/ 149763 h 898560"/>
              <a:gd name="connsiteX4" fmla="*/ 12192000 w 12192000"/>
              <a:gd name="connsiteY4" fmla="*/ 748797 h 898560"/>
              <a:gd name="connsiteX5" fmla="*/ 12042237 w 12192000"/>
              <a:gd name="connsiteY5" fmla="*/ 898560 h 898560"/>
              <a:gd name="connsiteX6" fmla="*/ 149763 w 12192000"/>
              <a:gd name="connsiteY6" fmla="*/ 898560 h 898560"/>
              <a:gd name="connsiteX7" fmla="*/ 0 w 12192000"/>
              <a:gd name="connsiteY7" fmla="*/ 748797 h 898560"/>
              <a:gd name="connsiteX8" fmla="*/ 0 w 12192000"/>
              <a:gd name="connsiteY8" fmla="*/ 149763 h 89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898560">
                <a:moveTo>
                  <a:pt x="0" y="149763"/>
                </a:moveTo>
                <a:cubicBezTo>
                  <a:pt x="0" y="67051"/>
                  <a:pt x="67051" y="0"/>
                  <a:pt x="149763" y="0"/>
                </a:cubicBezTo>
                <a:lnTo>
                  <a:pt x="12042237" y="0"/>
                </a:lnTo>
                <a:cubicBezTo>
                  <a:pt x="12124949" y="0"/>
                  <a:pt x="12192000" y="67051"/>
                  <a:pt x="12192000" y="149763"/>
                </a:cubicBezTo>
                <a:lnTo>
                  <a:pt x="12192000" y="748797"/>
                </a:lnTo>
                <a:cubicBezTo>
                  <a:pt x="12192000" y="831509"/>
                  <a:pt x="12124949" y="898560"/>
                  <a:pt x="12042237" y="898560"/>
                </a:cubicBezTo>
                <a:lnTo>
                  <a:pt x="149763" y="898560"/>
                </a:lnTo>
                <a:cubicBezTo>
                  <a:pt x="67051" y="898560"/>
                  <a:pt x="0" y="831509"/>
                  <a:pt x="0" y="748797"/>
                </a:cubicBezTo>
                <a:lnTo>
                  <a:pt x="0" y="1497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92" tIns="82892" rIns="82892" bIns="82892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  <a:latin typeface="PS TT Commons DemiBold"/>
              </a:rPr>
              <a:t>Mouse-based monitor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2FD632-C5BE-4C83-8566-CB18CEB87959}"/>
              </a:ext>
            </a:extLst>
          </p:cNvPr>
          <p:cNvSpPr/>
          <p:nvPr/>
        </p:nvSpPr>
        <p:spPr>
          <a:xfrm>
            <a:off x="1524000" y="4592569"/>
            <a:ext cx="6096000" cy="397440"/>
          </a:xfrm>
          <a:custGeom>
            <a:avLst/>
            <a:gdLst>
              <a:gd name="connsiteX0" fmla="*/ 0 w 12192000"/>
              <a:gd name="connsiteY0" fmla="*/ 0 h 794880"/>
              <a:gd name="connsiteX1" fmla="*/ 12192000 w 12192000"/>
              <a:gd name="connsiteY1" fmla="*/ 0 h 794880"/>
              <a:gd name="connsiteX2" fmla="*/ 12192000 w 12192000"/>
              <a:gd name="connsiteY2" fmla="*/ 794880 h 794880"/>
              <a:gd name="connsiteX3" fmla="*/ 0 w 12192000"/>
              <a:gd name="connsiteY3" fmla="*/ 794880 h 794880"/>
              <a:gd name="connsiteX4" fmla="*/ 0 w 12192000"/>
              <a:gd name="connsiteY4" fmla="*/ 0 h 7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94880">
                <a:moveTo>
                  <a:pt x="0" y="0"/>
                </a:moveTo>
                <a:lnTo>
                  <a:pt x="12192000" y="0"/>
                </a:lnTo>
                <a:lnTo>
                  <a:pt x="12192000" y="794880"/>
                </a:lnTo>
                <a:lnTo>
                  <a:pt x="0" y="794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0320" rIns="113792" bIns="20320" numCol="1" spcCol="1270" anchor="t" anchorCtr="0">
            <a:noAutofit/>
          </a:bodyPr>
          <a:lstStyle/>
          <a:p>
            <a:pPr marL="142875" lvl="1" indent="-142875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sz="1600" dirty="0">
                <a:solidFill>
                  <a:srgbClr val="404040">
                    <a:hueOff val="0"/>
                    <a:satOff val="0"/>
                    <a:lumOff val="0"/>
                    <a:alphaOff val="0"/>
                  </a:srgbClr>
                </a:solidFill>
                <a:latin typeface="PS TT Commons DemiBold"/>
              </a:rPr>
              <a:t>No touchscreen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02CE7-6049-4AB2-A7DF-2710A168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 animBg="1"/>
      <p:bldP spid="12" grpId="0"/>
      <p:bldP spid="13" grpId="0" animBg="1"/>
      <p:bldP spid="14" grpId="0" animBg="1"/>
      <p:bldP spid="1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Your Testing Workstation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56005E-6A7F-4304-86E4-1CC517B78B30}"/>
              </a:ext>
            </a:extLst>
          </p:cNvPr>
          <p:cNvGrpSpPr/>
          <p:nvPr/>
        </p:nvGrpSpPr>
        <p:grpSpPr>
          <a:xfrm>
            <a:off x="219902" y="1104777"/>
            <a:ext cx="3907539" cy="3788142"/>
            <a:chOff x="439803" y="2209553"/>
            <a:chExt cx="7815077" cy="75762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5D4179-7B82-4396-A3F3-E55B92897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803" y="2209553"/>
              <a:ext cx="7815077" cy="69608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B9D2E5-F336-4569-B7B3-186586854EE0}"/>
                </a:ext>
              </a:extLst>
            </p:cNvPr>
            <p:cNvSpPr txBox="1"/>
            <p:nvPr/>
          </p:nvSpPr>
          <p:spPr>
            <a:xfrm>
              <a:off x="439803" y="9249506"/>
              <a:ext cx="781507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Windows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892E5-9282-439D-BE13-03685FA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7EBC6-0E25-46F5-A157-ADF4422DDF3A}"/>
              </a:ext>
            </a:extLst>
          </p:cNvPr>
          <p:cNvGrpSpPr/>
          <p:nvPr/>
        </p:nvGrpSpPr>
        <p:grpSpPr>
          <a:xfrm>
            <a:off x="4298972" y="1104777"/>
            <a:ext cx="4216379" cy="3748578"/>
            <a:chOff x="8597943" y="2209553"/>
            <a:chExt cx="8432757" cy="74971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B913F4-778E-4B28-9B0C-BB186ED3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7943" y="2209553"/>
              <a:ext cx="8363136" cy="68992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CBAF2C-02E0-4AE6-97DF-984B51AAD798}"/>
                </a:ext>
              </a:extLst>
            </p:cNvPr>
            <p:cNvSpPr txBox="1"/>
            <p:nvPr/>
          </p:nvSpPr>
          <p:spPr>
            <a:xfrm>
              <a:off x="8597943" y="9170377"/>
              <a:ext cx="8432757" cy="536331"/>
            </a:xfrm>
            <a:prstGeom prst="rect">
              <a:avLst/>
            </a:prstGeom>
          </p:spPr>
          <p:txBody>
            <a:bodyPr vert="horz" wrap="square" lIns="0" tIns="16485" rIns="32970" bIns="16485" rtlCol="0" anchor="b" anchorCtr="0">
              <a:noAutofit/>
            </a:bodyPr>
            <a:lstStyle/>
            <a:p>
              <a:pPr algn="ctr" defTabSz="219751">
                <a:lnSpc>
                  <a:spcPct val="85000"/>
                </a:lnSpc>
                <a:spcBef>
                  <a:spcPct val="0"/>
                </a:spcBef>
              </a:pPr>
              <a:r>
                <a:rPr lang="en-US" sz="1763" dirty="0">
                  <a:solidFill>
                    <a:srgbClr val="E5E5E5">
                      <a:lumMod val="10000"/>
                    </a:srgbClr>
                  </a:solidFill>
                  <a:latin typeface="PS TT Commons" charset="0"/>
                  <a:ea typeface="PS TT Commons" charset="0"/>
                  <a:cs typeface="PS TT Commons" charset="0"/>
                </a:rPr>
                <a:t>macOS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0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688097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C5CC2-571D-499A-8212-E5D76842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63" y="911251"/>
            <a:ext cx="6867075" cy="4073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2E505-88A4-4896-92B7-7F49B8EE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19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1BA97-1A37-4EDC-ACD9-914988F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</a:t>
            </a:r>
            <a:r>
              <a:rPr lang="en-US" dirty="0" err="1"/>
              <a:t>OnVUE</a:t>
            </a:r>
            <a:r>
              <a:rPr lang="en-US" dirty="0"/>
              <a:t> Check-In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CF71-415F-4480-8806-BBAC461DC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6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3430E-4481-435A-8324-1F0DF9DF4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41" y="1047750"/>
            <a:ext cx="1710460" cy="370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881BC-34A6-449E-911D-95461DC09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97" y="1047749"/>
            <a:ext cx="1710461" cy="37018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D0FD1-1E75-47B0-9631-62A01CA8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CF03B-0B35-4828-B627-DBB2A57E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Ideal Testing 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FB980-E2D4-4D4C-AA8B-1C6CA1F4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8" y="904532"/>
            <a:ext cx="7008624" cy="409389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2960567-3F9A-49D7-92BF-E50DF794073E}"/>
              </a:ext>
            </a:extLst>
          </p:cNvPr>
          <p:cNvSpPr/>
          <p:nvPr/>
        </p:nvSpPr>
        <p:spPr>
          <a:xfrm>
            <a:off x="4870450" y="1652414"/>
            <a:ext cx="2692400" cy="508000"/>
          </a:xfrm>
          <a:prstGeom prst="wedgeRectCallout">
            <a:avLst>
              <a:gd name="adj1" fmla="val -50786"/>
              <a:gd name="adj2" fmla="val -14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No interruptions or bio breaks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D77C598-C4C5-4749-9A24-0C23A3CFDB30}"/>
              </a:ext>
            </a:extLst>
          </p:cNvPr>
          <p:cNvSpPr/>
          <p:nvPr/>
        </p:nvSpPr>
        <p:spPr>
          <a:xfrm>
            <a:off x="2425700" y="2448668"/>
            <a:ext cx="2692400" cy="508000"/>
          </a:xfrm>
          <a:prstGeom prst="wedgeRectCallout">
            <a:avLst>
              <a:gd name="adj1" fmla="val -56446"/>
              <a:gd name="adj2" fmla="val -85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Cover monitors and cameras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2E39788-8534-4460-8F99-8F5E762317D9}"/>
              </a:ext>
            </a:extLst>
          </p:cNvPr>
          <p:cNvSpPr/>
          <p:nvPr/>
        </p:nvSpPr>
        <p:spPr>
          <a:xfrm>
            <a:off x="3282950" y="3943350"/>
            <a:ext cx="2692400" cy="508000"/>
          </a:xfrm>
          <a:prstGeom prst="wedgeRectCallout">
            <a:avLst>
              <a:gd name="adj1" fmla="val 38130"/>
              <a:gd name="adj2" fmla="val -15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Pull back for environment photos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08CD6-554F-4D2C-B176-15D4B73E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24F84F-E4CE-4D63-9ACD-5CB27D95C9F1}"/>
              </a:ext>
            </a:extLst>
          </p:cNvPr>
          <p:cNvSpPr/>
          <p:nvPr/>
        </p:nvSpPr>
        <p:spPr>
          <a:xfrm>
            <a:off x="6318250" y="3943350"/>
            <a:ext cx="2692400" cy="508000"/>
          </a:xfrm>
          <a:prstGeom prst="wedgeRectCallout">
            <a:avLst>
              <a:gd name="adj1" fmla="val -12106"/>
              <a:gd name="adj2" fmla="val -151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350" dirty="0">
                <a:solidFill>
                  <a:srgbClr val="FFFFFF"/>
                </a:solidFill>
                <a:latin typeface="PS TT Commons DemiBold"/>
              </a:rPr>
              <a:t>Clear table with laptop</a:t>
            </a:r>
          </a:p>
        </p:txBody>
      </p:sp>
    </p:spTree>
    <p:extLst>
      <p:ext uri="{BB962C8B-B14F-4D97-AF65-F5344CB8AC3E}">
        <p14:creationId xmlns:p14="http://schemas.microsoft.com/office/powerpoint/2010/main" val="14941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A463-A380-4406-B1B1-56827E9B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E0C-2FC8-478B-9598-BBAD27BF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20" y="836023"/>
            <a:ext cx="4439161" cy="4230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61EF3-0D2A-498F-A1AB-DBA5B5B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06" y="4429328"/>
            <a:ext cx="768205" cy="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97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AZ-305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pPr lvl="1"/>
            <a:endParaRPr lang="en-US" dirty="0"/>
          </a:p>
          <a:p>
            <a:r>
              <a:rPr lang="en-US" dirty="0"/>
              <a:t>Expect performance-based labs, but be thankful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74" y="778216"/>
            <a:ext cx="7603052" cy="3978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448098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257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7142</TotalTime>
  <Words>570</Words>
  <Application>Microsoft Office PowerPoint</Application>
  <PresentationFormat>On-screen Show (16:9)</PresentationFormat>
  <Paragraphs>167</Paragraphs>
  <Slides>84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103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Tahoma</vt:lpstr>
      <vt:lpstr>Times New Roman</vt:lpstr>
      <vt:lpstr>Wingdings</vt:lpstr>
      <vt:lpstr>Wingdings 3</vt:lpstr>
      <vt:lpstr>Standard_LiveLessons_2017</vt:lpstr>
      <vt:lpstr>PSTTCommons</vt:lpstr>
      <vt:lpstr>Exam AZ-305: Designing Azure Infrastructure Solutions Crash Course</vt:lpstr>
      <vt:lpstr>Tim Warner</vt:lpstr>
      <vt:lpstr>Day 1 of 2 Agenda</vt:lpstr>
      <vt:lpstr>Day 2 of 2 Agenda</vt:lpstr>
      <vt:lpstr>Course Materials</vt:lpstr>
      <vt:lpstr>Level-Setting</vt:lpstr>
      <vt:lpstr>Session Recordings</vt:lpstr>
      <vt:lpstr>Session Recordings</vt:lpstr>
      <vt:lpstr>Session Recordings</vt:lpstr>
      <vt:lpstr>Session Recordings</vt:lpstr>
      <vt:lpstr>Mobile Browser: learning.oreilly.com</vt:lpstr>
      <vt:lpstr>O'Reilly Mobile App</vt:lpstr>
      <vt:lpstr>Azure Architect Cert 2022 Changes</vt:lpstr>
      <vt:lpstr> </vt:lpstr>
      <vt:lpstr>Thank you!</vt:lpstr>
      <vt:lpstr>Azure VNet Hub-Spoke</vt:lpstr>
      <vt:lpstr>Azure Virtual WAN</vt:lpstr>
      <vt:lpstr>Private Link DNS Configuration</vt:lpstr>
      <vt:lpstr>Azure Backup</vt:lpstr>
      <vt:lpstr>Azure Site Recovery</vt:lpstr>
      <vt:lpstr>VM Scale Sets</vt:lpstr>
      <vt:lpstr>Windows Virtual Desktop (WVD)</vt:lpstr>
      <vt:lpstr>Availability Set</vt:lpstr>
      <vt:lpstr>Availability Zone</vt:lpstr>
      <vt:lpstr>VM Networking</vt:lpstr>
      <vt:lpstr>Load Balancing</vt:lpstr>
      <vt:lpstr>VNet Peering</vt:lpstr>
      <vt:lpstr>Hybrid Networking</vt:lpstr>
      <vt:lpstr>Network Virtual Appliance</vt:lpstr>
      <vt:lpstr>Azure Load Balancer</vt:lpstr>
      <vt:lpstr>Application Gateway</vt:lpstr>
      <vt:lpstr>Traffic Manager</vt:lpstr>
      <vt:lpstr>Front Door Service</vt:lpstr>
      <vt:lpstr>Docker Container Lifecycle</vt:lpstr>
      <vt:lpstr>AKS</vt:lpstr>
      <vt:lpstr>Azure Backup</vt:lpstr>
      <vt:lpstr>Azure Site Recovery</vt:lpstr>
      <vt:lpstr>Azure Migrate</vt:lpstr>
      <vt:lpstr>Azure Data Box</vt:lpstr>
      <vt:lpstr>Azure Monitor</vt:lpstr>
      <vt:lpstr>Log Analytics</vt:lpstr>
      <vt:lpstr>Sentinel</vt:lpstr>
      <vt:lpstr>Tenant vs. Subscription</vt:lpstr>
      <vt:lpstr>Hybrid Identity</vt:lpstr>
      <vt:lpstr>Azure AD B2C</vt:lpstr>
      <vt:lpstr>Azure AD Domain Services</vt:lpstr>
      <vt:lpstr>Pass-through Authentication</vt:lpstr>
      <vt:lpstr>Seamless Single Sign-on</vt:lpstr>
      <vt:lpstr>Azure Management Scopes</vt:lpstr>
      <vt:lpstr>Data Pipelines</vt:lpstr>
      <vt:lpstr>Storage Account Replication</vt:lpstr>
      <vt:lpstr>Storage Account Replication</vt:lpstr>
      <vt:lpstr>Storage Account Replication</vt:lpstr>
      <vt:lpstr>Always Encrypted</vt:lpstr>
      <vt:lpstr>Azure File Sync</vt:lpstr>
      <vt:lpstr>Azure Data Factory</vt:lpstr>
      <vt:lpstr>Event Architecture</vt:lpstr>
      <vt:lpstr>Event Architecture</vt:lpstr>
      <vt:lpstr>Event Architecture</vt:lpstr>
      <vt:lpstr>Event Architecture</vt:lpstr>
      <vt:lpstr>Exam AZ-304 Item Types </vt:lpstr>
      <vt:lpstr> Multiple Choice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Assemble the Required Materials</vt:lpstr>
      <vt:lpstr>Prepare Your Testing Workstation</vt:lpstr>
      <vt:lpstr>Pearson OnVUE Check-In</vt:lpstr>
      <vt:lpstr>Pearson OnVUE Check-In</vt:lpstr>
      <vt:lpstr>Tim’s Ideal Testing Room</vt:lpstr>
      <vt:lpstr>Congratulations!</vt:lpstr>
      <vt:lpstr>AZ-305 Exam Strategy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171</cp:revision>
  <dcterms:created xsi:type="dcterms:W3CDTF">2015-09-28T19:52:00Z</dcterms:created>
  <dcterms:modified xsi:type="dcterms:W3CDTF">2022-02-09T14:54:32Z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